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310" r:id="rId6"/>
    <p:sldId id="311" r:id="rId7"/>
    <p:sldId id="314" r:id="rId8"/>
    <p:sldId id="315" r:id="rId9"/>
    <p:sldId id="316" r:id="rId10"/>
    <p:sldId id="298" r:id="rId11"/>
    <p:sldId id="312" r:id="rId12"/>
    <p:sldId id="294" r:id="rId13"/>
    <p:sldId id="317" r:id="rId14"/>
    <p:sldId id="292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ED7D31"/>
    <a:srgbClr val="72AE4A"/>
    <a:srgbClr val="5B9BD5"/>
    <a:srgbClr val="71B346"/>
    <a:srgbClr val="C00000"/>
    <a:srgbClr val="4472C4"/>
    <a:srgbClr val="FFFFFF"/>
    <a:srgbClr val="70AD47"/>
    <a:srgbClr val="E1E1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249" autoAdjust="0"/>
  </p:normalViewPr>
  <p:slideViewPr>
    <p:cSldViewPr snapToGrid="0" snapToObjects="1" showGuides="1">
      <p:cViewPr>
        <p:scale>
          <a:sx n="95" d="100"/>
          <a:sy n="95" d="100"/>
        </p:scale>
        <p:origin x="66" y="-1200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22/02/2019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33E42865-962B-7942-8C5C-CE0FF96E4B39}"/>
              </a:ext>
            </a:extLst>
          </p:cNvPr>
          <p:cNvSpPr/>
          <p:nvPr/>
        </p:nvSpPr>
        <p:spPr>
          <a:xfrm>
            <a:off x="2423667" y="132787"/>
            <a:ext cx="67419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latin typeface="Athelas" panose="02000503000000020003" pitchFamily="2" charset="77"/>
              </a:rPr>
              <a:t>Asistencia técnica </a:t>
            </a:r>
          </a:p>
          <a:p>
            <a:pPr algn="ctr"/>
            <a:r>
              <a:rPr lang="es-CO" sz="3200" b="1" dirty="0">
                <a:solidFill>
                  <a:srgbClr val="346232"/>
                </a:solidFill>
                <a:latin typeface="Athelas" panose="02000503000000020003" pitchFamily="2" charset="77"/>
              </a:rPr>
              <a:t>Distribución por </a:t>
            </a:r>
            <a:r>
              <a:rPr lang="es-CO" sz="3200" b="1" dirty="0" err="1">
                <a:solidFill>
                  <a:srgbClr val="346232"/>
                </a:solidFill>
                <a:latin typeface="Athelas" panose="02000503000000020003" pitchFamily="2" charset="77"/>
              </a:rPr>
              <a:t>macroregiones</a:t>
            </a:r>
            <a:endParaRPr lang="es-CO" sz="3200" b="1" dirty="0">
              <a:solidFill>
                <a:srgbClr val="346232"/>
              </a:solidFill>
              <a:latin typeface="Athelas" panose="02000503000000020003" pitchFamily="2" charset="77"/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0F572B4-4857-6F4E-BE19-7021148CA52D}"/>
              </a:ext>
            </a:extLst>
          </p:cNvPr>
          <p:cNvCxnSpPr/>
          <p:nvPr/>
        </p:nvCxnSpPr>
        <p:spPr>
          <a:xfrm>
            <a:off x="1981200" y="718492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ADA7BB2F-16C6-EA41-A3B6-E1E692081E37}"/>
              </a:ext>
            </a:extLst>
          </p:cNvPr>
          <p:cNvSpPr/>
          <p:nvPr/>
        </p:nvSpPr>
        <p:spPr>
          <a:xfrm>
            <a:off x="1231524" y="1284292"/>
            <a:ext cx="15879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CENTRO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CB7DF659-2CCC-407A-B171-0DD71BFC900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043402" y="1642159"/>
          <a:ext cx="1964232" cy="17929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4232">
                  <a:extLst>
                    <a:ext uri="{9D8B030D-6E8A-4147-A177-3AD203B41FA5}">
                      <a16:colId xmlns:a16="http://schemas.microsoft.com/office/drawing/2014/main" val="244140636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SANTANDER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373482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TOLIMA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23087133"/>
                  </a:ext>
                </a:extLst>
              </a:tr>
              <a:tr h="23276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NORTE DE SANTANDER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044191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BOYACÁ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4573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META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41390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HUILA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86611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BOGOTÁ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30304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CUNDINAMARCA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8823868"/>
                  </a:ext>
                </a:extLst>
              </a:tr>
            </a:tbl>
          </a:graphicData>
        </a:graphic>
      </p:graphicFrame>
      <p:sp>
        <p:nvSpPr>
          <p:cNvPr id="7" name="Rectángulo 6">
            <a:extLst>
              <a:ext uri="{FF2B5EF4-FFF2-40B4-BE49-F238E27FC236}">
                <a16:creationId xmlns:a16="http://schemas.microsoft.com/office/drawing/2014/main" id="{A01A7DFD-89F6-43C6-A19F-CB77A7187E43}"/>
              </a:ext>
            </a:extLst>
          </p:cNvPr>
          <p:cNvSpPr/>
          <p:nvPr/>
        </p:nvSpPr>
        <p:spPr>
          <a:xfrm>
            <a:off x="3325845" y="1442104"/>
            <a:ext cx="15879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NORTE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6897DB7D-8CC3-4976-843B-BE22BE3AF33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54386" y="1794586"/>
          <a:ext cx="2017927" cy="1783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17927">
                  <a:extLst>
                    <a:ext uri="{9D8B030D-6E8A-4147-A177-3AD203B41FA5}">
                      <a16:colId xmlns:a16="http://schemas.microsoft.com/office/drawing/2014/main" val="275379198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CÓRDOBA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74108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SUCRE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050134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BOLÍVAR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746599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SAN ANDRES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327972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ATLÁNTICO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095162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LA GUAJIRA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17504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CESAR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70540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MAGDALENA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68058024"/>
                  </a:ext>
                </a:extLst>
              </a:tr>
            </a:tbl>
          </a:graphicData>
        </a:graphic>
      </p:graphicFrame>
      <p:sp>
        <p:nvSpPr>
          <p:cNvPr id="9" name="Rectángulo 8">
            <a:extLst>
              <a:ext uri="{FF2B5EF4-FFF2-40B4-BE49-F238E27FC236}">
                <a16:creationId xmlns:a16="http://schemas.microsoft.com/office/drawing/2014/main" id="{B5B5D426-6AD0-4FD7-9CA7-CA02A6277BEE}"/>
              </a:ext>
            </a:extLst>
          </p:cNvPr>
          <p:cNvSpPr/>
          <p:nvPr/>
        </p:nvSpPr>
        <p:spPr>
          <a:xfrm>
            <a:off x="5647419" y="1335905"/>
            <a:ext cx="2891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ORIENTE -AMAZONÍA</a:t>
            </a: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2AA3CA79-19FC-4C21-8415-13FD8B7C401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005898" y="1715980"/>
          <a:ext cx="1961567" cy="28289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1567">
                  <a:extLst>
                    <a:ext uri="{9D8B030D-6E8A-4147-A177-3AD203B41FA5}">
                      <a16:colId xmlns:a16="http://schemas.microsoft.com/office/drawing/2014/main" val="403626918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CASANARE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03710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VICHADA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951738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GUAINÍA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761695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PUTUMAYO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204035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ARAUCA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88836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CAQUETÁ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518297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VAUPÉS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45637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AMAZONAS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56023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GUAVIARE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90127915"/>
                  </a:ext>
                </a:extLst>
              </a:tr>
            </a:tbl>
          </a:graphicData>
        </a:graphic>
      </p:graphicFrame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DD302A4A-9EC5-4DEB-92CE-D0746E74838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866156" y="2232077"/>
          <a:ext cx="1844311" cy="2819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4311">
                  <a:extLst>
                    <a:ext uri="{9D8B030D-6E8A-4147-A177-3AD203B41FA5}">
                      <a16:colId xmlns:a16="http://schemas.microsoft.com/office/drawing/2014/main" val="30062877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CAUCA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5970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NARIÑO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438478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CHOCÓ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65765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CALDAS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4150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VALLE DEL CAUCA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815386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RISARALDA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525865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QUINDÍO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953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ANTIOQUIA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1769370"/>
                  </a:ext>
                </a:extLst>
              </a:tr>
            </a:tbl>
          </a:graphicData>
        </a:graphic>
      </p:graphicFrame>
      <p:sp>
        <p:nvSpPr>
          <p:cNvPr id="12" name="Rectángulo 11">
            <a:extLst>
              <a:ext uri="{FF2B5EF4-FFF2-40B4-BE49-F238E27FC236}">
                <a16:creationId xmlns:a16="http://schemas.microsoft.com/office/drawing/2014/main" id="{888D1F5C-2249-43E6-8AC5-4CDC9A58A08A}"/>
              </a:ext>
            </a:extLst>
          </p:cNvPr>
          <p:cNvSpPr/>
          <p:nvPr/>
        </p:nvSpPr>
        <p:spPr>
          <a:xfrm>
            <a:off x="8192620" y="1302941"/>
            <a:ext cx="2891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>
                <a:solidFill>
                  <a:srgbClr val="346232"/>
                </a:solidFill>
              </a:rPr>
              <a:t>PACÍFICO- OCCIDENTE</a:t>
            </a:r>
            <a:endParaRPr lang="es-CO" sz="2000" b="1" dirty="0">
              <a:solidFill>
                <a:srgbClr val="346232"/>
              </a:solidFill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1A55703-D72A-4EE6-86C4-947645A51C04}"/>
              </a:ext>
            </a:extLst>
          </p:cNvPr>
          <p:cNvSpPr/>
          <p:nvPr/>
        </p:nvSpPr>
        <p:spPr>
          <a:xfrm>
            <a:off x="1187205" y="5147930"/>
            <a:ext cx="15879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Rafael Garzón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60BDECD-C12E-4DB2-8739-A712101C8083}"/>
              </a:ext>
            </a:extLst>
          </p:cNvPr>
          <p:cNvSpPr/>
          <p:nvPr/>
        </p:nvSpPr>
        <p:spPr>
          <a:xfrm>
            <a:off x="3797987" y="5135440"/>
            <a:ext cx="15879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Jaime Silva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A599D23-9236-4820-A9B0-65D70A671EA2}"/>
              </a:ext>
            </a:extLst>
          </p:cNvPr>
          <p:cNvSpPr/>
          <p:nvPr/>
        </p:nvSpPr>
        <p:spPr>
          <a:xfrm>
            <a:off x="6096000" y="5152930"/>
            <a:ext cx="1961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Felipe Rodríguez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9F1FDC8C-9B38-4C83-8D45-32D960880220}"/>
              </a:ext>
            </a:extLst>
          </p:cNvPr>
          <p:cNvSpPr/>
          <p:nvPr/>
        </p:nvSpPr>
        <p:spPr>
          <a:xfrm>
            <a:off x="8657668" y="5155430"/>
            <a:ext cx="1961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Paula Ospina</a:t>
            </a:r>
          </a:p>
        </p:txBody>
      </p:sp>
    </p:spTree>
    <p:extLst>
      <p:ext uri="{BB962C8B-B14F-4D97-AF65-F5344CB8AC3E}">
        <p14:creationId xmlns:p14="http://schemas.microsoft.com/office/powerpoint/2010/main" val="1849452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369872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318172" y="2025186"/>
            <a:ext cx="320617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uadroTexto 1">
            <a:extLst>
              <a:ext uri="{FF2B5EF4-FFF2-40B4-BE49-F238E27FC236}">
                <a16:creationId xmlns:a16="http://schemas.microsoft.com/office/drawing/2014/main" id="{97DBD006-2087-4EB6-BF4D-FDD0C8169E13}"/>
              </a:ext>
            </a:extLst>
          </p:cNvPr>
          <p:cNvSpPr txBox="1"/>
          <p:nvPr/>
        </p:nvSpPr>
        <p:spPr>
          <a:xfrm>
            <a:off x="2823210" y="2409945"/>
            <a:ext cx="5326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>
                <a:solidFill>
                  <a:srgbClr val="FF0000"/>
                </a:solidFill>
              </a:rPr>
              <a:t>Carlos Madrid…Completar con estadísticas de infraestructuras Propias ICBF</a:t>
            </a:r>
          </a:p>
        </p:txBody>
      </p:sp>
    </p:spTree>
    <p:extLst>
      <p:ext uri="{BB962C8B-B14F-4D97-AF65-F5344CB8AC3E}">
        <p14:creationId xmlns:p14="http://schemas.microsoft.com/office/powerpoint/2010/main" val="2833812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556" y="88981"/>
            <a:ext cx="90683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5444E127-C436-4D5A-95CC-99675681D6F8}"/>
              </a:ext>
            </a:extLst>
          </p:cNvPr>
          <p:cNvSpPr/>
          <p:nvPr/>
        </p:nvSpPr>
        <p:spPr>
          <a:xfrm>
            <a:off x="2471427" y="5246427"/>
            <a:ext cx="92022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s-CO" sz="2400" dirty="0"/>
              <a:t>Seguimiento a la ejecución </a:t>
            </a:r>
            <a:r>
              <a:rPr lang="es-CO" sz="2000" dirty="0"/>
              <a:t>(</a:t>
            </a:r>
            <a:r>
              <a:rPr lang="es-CO" sz="2000" i="1" dirty="0">
                <a:solidFill>
                  <a:schemeClr val="accent6">
                    <a:lumMod val="75000"/>
                  </a:schemeClr>
                </a:solidFill>
              </a:rPr>
              <a:t>MatrizInfraestructurasNuevas_2019.xls</a:t>
            </a:r>
            <a:r>
              <a:rPr lang="es-CO" sz="2000" dirty="0"/>
              <a:t>).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Apoyo en la gestión de recursos para dotación inicial.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Articulación para la puesta en operación.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BF64C954-A90A-48B9-8495-93494CC45D12}"/>
              </a:ext>
            </a:extLst>
          </p:cNvPr>
          <p:cNvGrpSpPr/>
          <p:nvPr/>
        </p:nvGrpSpPr>
        <p:grpSpPr>
          <a:xfrm>
            <a:off x="1103833" y="1442327"/>
            <a:ext cx="9520929" cy="3347790"/>
            <a:chOff x="167074" y="1537178"/>
            <a:chExt cx="9520929" cy="3347790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D9DCDB9E-064D-488C-B1EF-60C65181CF3E}"/>
                </a:ext>
              </a:extLst>
            </p:cNvPr>
            <p:cNvGrpSpPr/>
            <p:nvPr/>
          </p:nvGrpSpPr>
          <p:grpSpPr>
            <a:xfrm>
              <a:off x="4222409" y="2367229"/>
              <a:ext cx="2516621" cy="720276"/>
              <a:chOff x="860936" y="2593132"/>
              <a:chExt cx="2516621" cy="720276"/>
            </a:xfrm>
          </p:grpSpPr>
          <p:sp>
            <p:nvSpPr>
              <p:cNvPr id="2" name="Rectángulo: esquinas redondeadas 1">
                <a:extLst>
                  <a:ext uri="{FF2B5EF4-FFF2-40B4-BE49-F238E27FC236}">
                    <a16:creationId xmlns:a16="http://schemas.microsoft.com/office/drawing/2014/main" id="{36A5B56D-CBFE-4A67-B0A8-3F10953ED885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DAPRE</a:t>
                </a:r>
              </a:p>
            </p:txBody>
          </p:sp>
          <p:sp>
            <p:nvSpPr>
              <p:cNvPr id="18" name="Flecha: pentágono 17">
                <a:extLst>
                  <a:ext uri="{FF2B5EF4-FFF2-40B4-BE49-F238E27FC236}">
                    <a16:creationId xmlns:a16="http://schemas.microsoft.com/office/drawing/2014/main" id="{E7BC56BA-AFC9-4F10-90D4-361309666545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15 Proyectos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2C6F16D3-B686-4C5B-B77E-B7473F246605}"/>
                </a:ext>
              </a:extLst>
            </p:cNvPr>
            <p:cNvGrpSpPr/>
            <p:nvPr/>
          </p:nvGrpSpPr>
          <p:grpSpPr>
            <a:xfrm>
              <a:off x="1348009" y="2363761"/>
              <a:ext cx="2699504" cy="720276"/>
              <a:chOff x="860936" y="2593132"/>
              <a:chExt cx="2699504" cy="720276"/>
            </a:xfrm>
          </p:grpSpPr>
          <p:sp>
            <p:nvSpPr>
              <p:cNvPr id="23" name="Rectángulo: esquinas redondeadas 22">
                <a:extLst>
                  <a:ext uri="{FF2B5EF4-FFF2-40B4-BE49-F238E27FC236}">
                    <a16:creationId xmlns:a16="http://schemas.microsoft.com/office/drawing/2014/main" id="{5A279A04-2C6F-423A-AB4D-A72F2420A5D4}"/>
                  </a:ext>
                </a:extLst>
              </p:cNvPr>
              <p:cNvSpPr/>
              <p:nvPr/>
            </p:nvSpPr>
            <p:spPr>
              <a:xfrm>
                <a:off x="1672743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Fondo de adaptación </a:t>
                </a:r>
              </a:p>
            </p:txBody>
          </p:sp>
          <p:sp>
            <p:nvSpPr>
              <p:cNvPr id="24" name="Flecha: pentágono 23">
                <a:extLst>
                  <a:ext uri="{FF2B5EF4-FFF2-40B4-BE49-F238E27FC236}">
                    <a16:creationId xmlns:a16="http://schemas.microsoft.com/office/drawing/2014/main" id="{055EEAEA-8CEE-4541-A906-AFAC42C22927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0A79D566-1334-48C5-B507-B388F65CBA6B}"/>
                </a:ext>
              </a:extLst>
            </p:cNvPr>
            <p:cNvGrpSpPr/>
            <p:nvPr/>
          </p:nvGrpSpPr>
          <p:grpSpPr>
            <a:xfrm>
              <a:off x="6791552" y="2367229"/>
              <a:ext cx="2896451" cy="720276"/>
              <a:chOff x="860936" y="2593132"/>
              <a:chExt cx="2896451" cy="720276"/>
            </a:xfrm>
          </p:grpSpPr>
          <p:sp>
            <p:nvSpPr>
              <p:cNvPr id="26" name="Rectángulo: esquinas redondeadas 25">
                <a:extLst>
                  <a:ext uri="{FF2B5EF4-FFF2-40B4-BE49-F238E27FC236}">
                    <a16:creationId xmlns:a16="http://schemas.microsoft.com/office/drawing/2014/main" id="{9895D67E-D207-4D3D-8EF9-65FC173946E3}"/>
                  </a:ext>
                </a:extLst>
              </p:cNvPr>
              <p:cNvSpPr/>
              <p:nvPr/>
            </p:nvSpPr>
            <p:spPr>
              <a:xfrm>
                <a:off x="186969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Minvivienda</a:t>
                </a:r>
              </a:p>
            </p:txBody>
          </p:sp>
          <p:sp>
            <p:nvSpPr>
              <p:cNvPr id="27" name="Flecha: pentágono 26">
                <a:extLst>
                  <a:ext uri="{FF2B5EF4-FFF2-40B4-BE49-F238E27FC236}">
                    <a16:creationId xmlns:a16="http://schemas.microsoft.com/office/drawing/2014/main" id="{52D8DA71-4A4E-4BF6-867B-FC2BC7D72F7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Proyectos</a:t>
                </a:r>
              </a:p>
            </p:txBody>
          </p:sp>
        </p:grpSp>
        <p:grpSp>
          <p:nvGrpSpPr>
            <p:cNvPr id="28" name="Grupo 27">
              <a:extLst>
                <a:ext uri="{FF2B5EF4-FFF2-40B4-BE49-F238E27FC236}">
                  <a16:creationId xmlns:a16="http://schemas.microsoft.com/office/drawing/2014/main" id="{15E33E79-3015-42BD-B3D2-4471D6A6B21E}"/>
                </a:ext>
              </a:extLst>
            </p:cNvPr>
            <p:cNvGrpSpPr/>
            <p:nvPr/>
          </p:nvGrpSpPr>
          <p:grpSpPr>
            <a:xfrm>
              <a:off x="6005166" y="1537178"/>
              <a:ext cx="2516621" cy="720276"/>
              <a:chOff x="860936" y="2593132"/>
              <a:chExt cx="2516621" cy="720276"/>
            </a:xfrm>
          </p:grpSpPr>
          <p:sp>
            <p:nvSpPr>
              <p:cNvPr id="29" name="Rectángulo: esquinas redondeadas 28">
                <a:extLst>
                  <a:ext uri="{FF2B5EF4-FFF2-40B4-BE49-F238E27FC236}">
                    <a16:creationId xmlns:a16="http://schemas.microsoft.com/office/drawing/2014/main" id="{237E60A1-140E-4C0D-A08E-0BC1C9DE397D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Convenio</a:t>
                </a:r>
              </a:p>
              <a:p>
                <a:pPr algn="r"/>
                <a:r>
                  <a:rPr lang="es-CO" altLang="es-CO" b="1" dirty="0"/>
                  <a:t>3374</a:t>
                </a:r>
              </a:p>
            </p:txBody>
          </p:sp>
          <p:sp>
            <p:nvSpPr>
              <p:cNvPr id="30" name="Flecha: pentágono 29">
                <a:extLst>
                  <a:ext uri="{FF2B5EF4-FFF2-40B4-BE49-F238E27FC236}">
                    <a16:creationId xmlns:a16="http://schemas.microsoft.com/office/drawing/2014/main" id="{80C4D2B1-AFE7-4C12-969C-5DCF19B46B7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11 Proyectos</a:t>
                </a:r>
              </a:p>
            </p:txBody>
          </p:sp>
        </p:grpSp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ACC461F2-E5B3-4570-B3FA-9E00274EB845}"/>
                </a:ext>
              </a:extLst>
            </p:cNvPr>
            <p:cNvGrpSpPr/>
            <p:nvPr/>
          </p:nvGrpSpPr>
          <p:grpSpPr>
            <a:xfrm>
              <a:off x="2920782" y="1557297"/>
              <a:ext cx="2924585" cy="720276"/>
              <a:chOff x="860936" y="2593132"/>
              <a:chExt cx="2924585" cy="720276"/>
            </a:xfrm>
          </p:grpSpPr>
          <p:sp>
            <p:nvSpPr>
              <p:cNvPr id="32" name="Rectángulo: esquinas redondeadas 31">
                <a:extLst>
                  <a:ext uri="{FF2B5EF4-FFF2-40B4-BE49-F238E27FC236}">
                    <a16:creationId xmlns:a16="http://schemas.microsoft.com/office/drawing/2014/main" id="{983B9F8A-100E-4C75-B7C8-774091CEAA56}"/>
                  </a:ext>
                </a:extLst>
              </p:cNvPr>
              <p:cNvSpPr/>
              <p:nvPr/>
            </p:nvSpPr>
            <p:spPr>
              <a:xfrm>
                <a:off x="1897824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Bolívar</a:t>
                </a:r>
              </a:p>
            </p:txBody>
          </p:sp>
          <p:sp>
            <p:nvSpPr>
              <p:cNvPr id="33" name="Flecha: pentágono 32">
                <a:extLst>
                  <a:ext uri="{FF2B5EF4-FFF2-40B4-BE49-F238E27FC236}">
                    <a16:creationId xmlns:a16="http://schemas.microsoft.com/office/drawing/2014/main" id="{B4F7BA7B-2888-4790-A720-BA6A87BB70B6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5FAC1707-CC5E-47CD-80A9-06C99FAFD8C3}"/>
                </a:ext>
              </a:extLst>
            </p:cNvPr>
            <p:cNvGrpSpPr/>
            <p:nvPr/>
          </p:nvGrpSpPr>
          <p:grpSpPr>
            <a:xfrm>
              <a:off x="2723926" y="3283332"/>
              <a:ext cx="3539258" cy="720276"/>
              <a:chOff x="860936" y="2593132"/>
              <a:chExt cx="3305620" cy="720276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id="{A138D4D7-4EBC-4A0E-AA86-888FF5AD948C}"/>
                  </a:ext>
                </a:extLst>
              </p:cNvPr>
              <p:cNvSpPr/>
              <p:nvPr/>
            </p:nvSpPr>
            <p:spPr>
              <a:xfrm>
                <a:off x="1845666" y="2593132"/>
                <a:ext cx="2320890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Atlántico + Regalías</a:t>
                </a:r>
              </a:p>
            </p:txBody>
          </p:sp>
          <p:sp>
            <p:nvSpPr>
              <p:cNvPr id="36" name="Flecha: pentágono 35">
                <a:extLst>
                  <a:ext uri="{FF2B5EF4-FFF2-40B4-BE49-F238E27FC236}">
                    <a16:creationId xmlns:a16="http://schemas.microsoft.com/office/drawing/2014/main" id="{6819C9FC-92BB-4D33-AFFE-1876C2E8E2CF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7E4F6CF4-C8EA-4DDE-B6F8-D05B49F8C0A6}"/>
                </a:ext>
              </a:extLst>
            </p:cNvPr>
            <p:cNvGrpSpPr/>
            <p:nvPr/>
          </p:nvGrpSpPr>
          <p:grpSpPr>
            <a:xfrm>
              <a:off x="167074" y="1558895"/>
              <a:ext cx="2530687" cy="720276"/>
              <a:chOff x="860936" y="2593132"/>
              <a:chExt cx="2530687" cy="720276"/>
            </a:xfrm>
          </p:grpSpPr>
          <p:sp>
            <p:nvSpPr>
              <p:cNvPr id="38" name="Rectángulo: esquinas redondeadas 37">
                <a:extLst>
                  <a:ext uri="{FF2B5EF4-FFF2-40B4-BE49-F238E27FC236}">
                    <a16:creationId xmlns:a16="http://schemas.microsoft.com/office/drawing/2014/main" id="{C1752BCF-A91A-4426-A96C-7400F31BAFB7}"/>
                  </a:ext>
                </a:extLst>
              </p:cNvPr>
              <p:cNvSpPr/>
              <p:nvPr/>
            </p:nvSpPr>
            <p:spPr>
              <a:xfrm>
                <a:off x="1503926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CONPES</a:t>
                </a:r>
              </a:p>
            </p:txBody>
          </p:sp>
          <p:sp>
            <p:nvSpPr>
              <p:cNvPr id="39" name="Flecha: pentágono 38">
                <a:extLst>
                  <a:ext uri="{FF2B5EF4-FFF2-40B4-BE49-F238E27FC236}">
                    <a16:creationId xmlns:a16="http://schemas.microsoft.com/office/drawing/2014/main" id="{430B02C5-1E78-41F6-8C2B-A6D3FF054F5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23 Proyectos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2A20C031-312B-4536-8F88-C34625E11F44}"/>
                </a:ext>
              </a:extLst>
            </p:cNvPr>
            <p:cNvGrpSpPr/>
            <p:nvPr/>
          </p:nvGrpSpPr>
          <p:grpSpPr>
            <a:xfrm>
              <a:off x="6472028" y="3283332"/>
              <a:ext cx="2884363" cy="720276"/>
              <a:chOff x="860936" y="2593132"/>
              <a:chExt cx="2884363" cy="720276"/>
            </a:xfrm>
          </p:grpSpPr>
          <p:sp>
            <p:nvSpPr>
              <p:cNvPr id="41" name="Rectángulo: esquinas redondeadas 40">
                <a:extLst>
                  <a:ext uri="{FF2B5EF4-FFF2-40B4-BE49-F238E27FC236}">
                    <a16:creationId xmlns:a16="http://schemas.microsoft.com/office/drawing/2014/main" id="{E26B28B8-D12E-4423-9362-DE7D08B160FB}"/>
                  </a:ext>
                </a:extLst>
              </p:cNvPr>
              <p:cNvSpPr/>
              <p:nvPr/>
            </p:nvSpPr>
            <p:spPr>
              <a:xfrm>
                <a:off x="1147230" y="2593132"/>
                <a:ext cx="2598069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Antioquia +</a:t>
                </a:r>
              </a:p>
              <a:p>
                <a:pPr algn="r"/>
                <a:r>
                  <a:rPr lang="es-CO" altLang="es-CO" b="1" dirty="0"/>
                  <a:t>Municipios</a:t>
                </a:r>
              </a:p>
            </p:txBody>
          </p:sp>
          <p:sp>
            <p:nvSpPr>
              <p:cNvPr id="42" name="Flecha: pentágono 41">
                <a:extLst>
                  <a:ext uri="{FF2B5EF4-FFF2-40B4-BE49-F238E27FC236}">
                    <a16:creationId xmlns:a16="http://schemas.microsoft.com/office/drawing/2014/main" id="{141BFB79-BA10-4D1D-A610-2DE8BD8A885D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4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7A6FAD29-B4A2-4AB5-A46E-C441D0C1AC40}"/>
                </a:ext>
              </a:extLst>
            </p:cNvPr>
            <p:cNvGrpSpPr/>
            <p:nvPr/>
          </p:nvGrpSpPr>
          <p:grpSpPr>
            <a:xfrm>
              <a:off x="4222409" y="4164692"/>
              <a:ext cx="2152846" cy="720276"/>
              <a:chOff x="860936" y="2593132"/>
              <a:chExt cx="2152846" cy="720276"/>
            </a:xfrm>
          </p:grpSpPr>
          <p:sp>
            <p:nvSpPr>
              <p:cNvPr id="44" name="Rectángulo: esquinas redondeadas 43">
                <a:extLst>
                  <a:ext uri="{FF2B5EF4-FFF2-40B4-BE49-F238E27FC236}">
                    <a16:creationId xmlns:a16="http://schemas.microsoft.com/office/drawing/2014/main" id="{ADD6D331-D77E-4CCC-9B87-7BF52FB1D4F8}"/>
                  </a:ext>
                </a:extLst>
              </p:cNvPr>
              <p:cNvSpPr/>
              <p:nvPr/>
            </p:nvSpPr>
            <p:spPr>
              <a:xfrm>
                <a:off x="860936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ICBF</a:t>
                </a:r>
              </a:p>
            </p:txBody>
          </p:sp>
          <p:sp>
            <p:nvSpPr>
              <p:cNvPr id="45" name="Flecha: pentágono 44">
                <a:extLst>
                  <a:ext uri="{FF2B5EF4-FFF2-40B4-BE49-F238E27FC236}">
                    <a16:creationId xmlns:a16="http://schemas.microsoft.com/office/drawing/2014/main" id="{4C33AFCB-9B30-4F2C-8633-6D26AFC71C61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  <p:grpSp>
          <p:nvGrpSpPr>
            <p:cNvPr id="46" name="Grupo 45">
              <a:extLst>
                <a:ext uri="{FF2B5EF4-FFF2-40B4-BE49-F238E27FC236}">
                  <a16:creationId xmlns:a16="http://schemas.microsoft.com/office/drawing/2014/main" id="{30A0919F-29ED-45A4-96ED-D384BC406A73}"/>
                </a:ext>
              </a:extLst>
            </p:cNvPr>
            <p:cNvGrpSpPr/>
            <p:nvPr/>
          </p:nvGrpSpPr>
          <p:grpSpPr>
            <a:xfrm>
              <a:off x="6454159" y="4164692"/>
              <a:ext cx="2509093" cy="720276"/>
              <a:chOff x="860936" y="2593132"/>
              <a:chExt cx="2509093" cy="720276"/>
            </a:xfrm>
          </p:grpSpPr>
          <p:sp>
            <p:nvSpPr>
              <p:cNvPr id="47" name="Rectángulo: esquinas redondeadas 46">
                <a:extLst>
                  <a:ext uri="{FF2B5EF4-FFF2-40B4-BE49-F238E27FC236}">
                    <a16:creationId xmlns:a16="http://schemas.microsoft.com/office/drawing/2014/main" id="{55EBE383-BFB3-42F0-8113-9EC86BDC918C}"/>
                  </a:ext>
                </a:extLst>
              </p:cNvPr>
              <p:cNvSpPr/>
              <p:nvPr/>
            </p:nvSpPr>
            <p:spPr>
              <a:xfrm>
                <a:off x="1217183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Regalías</a:t>
                </a:r>
              </a:p>
            </p:txBody>
          </p:sp>
          <p:sp>
            <p:nvSpPr>
              <p:cNvPr id="48" name="Flecha: pentágono 47">
                <a:extLst>
                  <a:ext uri="{FF2B5EF4-FFF2-40B4-BE49-F238E27FC236}">
                    <a16:creationId xmlns:a16="http://schemas.microsoft.com/office/drawing/2014/main" id="{EFB93A07-6F4A-41F5-A111-7228DEC3481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756D15E-C3FA-48DB-B74A-6D633F0865CD}"/>
              </a:ext>
            </a:extLst>
          </p:cNvPr>
          <p:cNvSpPr txBox="1"/>
          <p:nvPr/>
        </p:nvSpPr>
        <p:spPr>
          <a:xfrm>
            <a:off x="326127" y="3203941"/>
            <a:ext cx="27926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7200" b="1" dirty="0">
                <a:solidFill>
                  <a:srgbClr val="346232"/>
                </a:solidFill>
              </a:rPr>
              <a:t>120 </a:t>
            </a:r>
            <a:r>
              <a:rPr lang="es-CO" sz="2800" b="1" dirty="0">
                <a:solidFill>
                  <a:srgbClr val="346232"/>
                </a:solidFill>
              </a:rPr>
              <a:t>Infraestructuras</a:t>
            </a:r>
          </a:p>
        </p:txBody>
      </p: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2ED3A9F9-F26E-4323-8D5A-8BF036B857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293854"/>
              </p:ext>
            </p:extLst>
          </p:nvPr>
        </p:nvGraphicFramePr>
        <p:xfrm>
          <a:off x="2971800" y="3396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D754DCB0-4349-4A39-833B-9D381D781535}"/>
              </a:ext>
            </a:extLst>
          </p:cNvPr>
          <p:cNvSpPr/>
          <p:nvPr/>
        </p:nvSpPr>
        <p:spPr>
          <a:xfrm>
            <a:off x="4582585" y="2690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4.</a:t>
            </a:r>
            <a:r>
              <a:rPr lang="es-CO" sz="32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 </a:t>
            </a:r>
            <a:r>
              <a:rPr lang="es-CO" sz="2400" dirty="0"/>
              <a:t>Ingreso de dotaciones al inventario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C8BB3D-0E70-4481-AD81-7012ED9D3D02}"/>
              </a:ext>
            </a:extLst>
          </p:cNvPr>
          <p:cNvSpPr txBox="1"/>
          <p:nvPr/>
        </p:nvSpPr>
        <p:spPr>
          <a:xfrm>
            <a:off x="2971800" y="1919579"/>
            <a:ext cx="226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3. </a:t>
            </a:r>
            <a:r>
              <a:rPr lang="es-CO" sz="2400" dirty="0"/>
              <a:t>Compra de dotaciones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6778B45-5447-4EF5-AD54-A1B6F1B201AC}"/>
              </a:ext>
            </a:extLst>
          </p:cNvPr>
          <p:cNvSpPr txBox="1"/>
          <p:nvPr/>
        </p:nvSpPr>
        <p:spPr>
          <a:xfrm>
            <a:off x="9334283" y="1903534"/>
            <a:ext cx="2268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1. </a:t>
            </a:r>
            <a:r>
              <a:rPr lang="es-CO" sz="2400" dirty="0"/>
              <a:t>Identificación de necesidades Dotación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7F63F3-E2ED-403C-B364-3DAD059E1325}"/>
              </a:ext>
            </a:extLst>
          </p:cNvPr>
          <p:cNvSpPr txBox="1"/>
          <p:nvPr/>
        </p:nvSpPr>
        <p:spPr>
          <a:xfrm>
            <a:off x="5518889" y="5478304"/>
            <a:ext cx="3033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2. </a:t>
            </a:r>
            <a:r>
              <a:rPr lang="es-CO" sz="2400" dirty="0"/>
              <a:t>Contratación o adición para Dotaciones</a:t>
            </a:r>
          </a:p>
        </p:txBody>
      </p:sp>
      <p:sp>
        <p:nvSpPr>
          <p:cNvPr id="23" name="Flecha: curvada hacia abajo 22">
            <a:extLst>
              <a:ext uri="{FF2B5EF4-FFF2-40B4-BE49-F238E27FC236}">
                <a16:creationId xmlns:a16="http://schemas.microsoft.com/office/drawing/2014/main" id="{D9BDC88D-8887-43B2-91A6-337D7773267C}"/>
              </a:ext>
            </a:extLst>
          </p:cNvPr>
          <p:cNvSpPr/>
          <p:nvPr/>
        </p:nvSpPr>
        <p:spPr>
          <a:xfrm rot="7430374">
            <a:off x="8538159" y="4121377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4" name="Flecha: curvada hacia abajo 23">
            <a:extLst>
              <a:ext uri="{FF2B5EF4-FFF2-40B4-BE49-F238E27FC236}">
                <a16:creationId xmlns:a16="http://schemas.microsoft.com/office/drawing/2014/main" id="{7F5F4D78-19E1-4958-9D4B-448D4DE92C9B}"/>
              </a:ext>
            </a:extLst>
          </p:cNvPr>
          <p:cNvSpPr/>
          <p:nvPr/>
        </p:nvSpPr>
        <p:spPr>
          <a:xfrm rot="14555739">
            <a:off x="2650186" y="3731750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5" name="Flecha: curvada hacia abajo 24">
            <a:extLst>
              <a:ext uri="{FF2B5EF4-FFF2-40B4-BE49-F238E27FC236}">
                <a16:creationId xmlns:a16="http://schemas.microsoft.com/office/drawing/2014/main" id="{BEEFCA9D-5D8F-4AE5-B46F-8E2EB95D7850}"/>
              </a:ext>
            </a:extLst>
          </p:cNvPr>
          <p:cNvSpPr/>
          <p:nvPr/>
        </p:nvSpPr>
        <p:spPr>
          <a:xfrm rot="18481425">
            <a:off x="3232757" y="734464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6" name="Flecha: curvada hacia abajo 25">
            <a:extLst>
              <a:ext uri="{FF2B5EF4-FFF2-40B4-BE49-F238E27FC236}">
                <a16:creationId xmlns:a16="http://schemas.microsoft.com/office/drawing/2014/main" id="{F326720F-7517-46E0-859F-17FB26D7C357}"/>
              </a:ext>
            </a:extLst>
          </p:cNvPr>
          <p:cNvSpPr/>
          <p:nvPr/>
        </p:nvSpPr>
        <p:spPr>
          <a:xfrm rot="3545357">
            <a:off x="9286685" y="847756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7" name="TextBox 5">
            <a:extLst>
              <a:ext uri="{FF2B5EF4-FFF2-40B4-BE49-F238E27FC236}">
                <a16:creationId xmlns:a16="http://schemas.microsoft.com/office/drawing/2014/main" id="{D70ADE19-213F-4305-9A15-64056A4C93FF}"/>
              </a:ext>
            </a:extLst>
          </p:cNvPr>
          <p:cNvSpPr txBox="1"/>
          <p:nvPr/>
        </p:nvSpPr>
        <p:spPr>
          <a:xfrm>
            <a:off x="116065" y="35987"/>
            <a:ext cx="3428760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40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DOTACIONES PRIMERA INFANCIA</a:t>
            </a:r>
            <a:endParaRPr lang="en-US" sz="40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ABB595F6-001C-4B82-9B44-5F5D5385582C}"/>
              </a:ext>
            </a:extLst>
          </p:cNvPr>
          <p:cNvGrpSpPr/>
          <p:nvPr/>
        </p:nvGrpSpPr>
        <p:grpSpPr>
          <a:xfrm>
            <a:off x="3924380" y="155788"/>
            <a:ext cx="6741970" cy="1077218"/>
            <a:chOff x="3977058" y="484755"/>
            <a:chExt cx="6741970" cy="1077218"/>
          </a:xfrm>
        </p:grpSpPr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1025459D-7521-4ACC-8529-36C1F2B5AC2E}"/>
                </a:ext>
              </a:extLst>
            </p:cNvPr>
            <p:cNvSpPr/>
            <p:nvPr/>
          </p:nvSpPr>
          <p:spPr>
            <a:xfrm>
              <a:off x="3977058" y="484755"/>
              <a:ext cx="674197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Asistencia técnica Equipo I&amp;D </a:t>
              </a:r>
            </a:p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Distribución por </a:t>
              </a:r>
              <a:r>
                <a:rPr lang="es-CO" sz="3200" b="1" dirty="0" err="1">
                  <a:solidFill>
                    <a:srgbClr val="346232"/>
                  </a:solidFill>
                  <a:latin typeface="Athelas" panose="02000503000000020003" pitchFamily="2" charset="77"/>
                </a:rPr>
                <a:t>macroregiones</a:t>
              </a:r>
              <a:endParaRPr lang="es-CO" sz="3200" b="1" dirty="0">
                <a:solidFill>
                  <a:srgbClr val="346232"/>
                </a:solidFill>
                <a:latin typeface="Athelas" panose="02000503000000020003" pitchFamily="2" charset="77"/>
              </a:endParaRPr>
            </a:p>
          </p:txBody>
        </p: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DF6B7229-D593-4C12-868B-2A285169D1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5957" y="1070328"/>
              <a:ext cx="5840520" cy="13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56A440BF-83B5-4009-92A0-E42749F79C7E}"/>
              </a:ext>
            </a:extLst>
          </p:cNvPr>
          <p:cNvGrpSpPr/>
          <p:nvPr/>
        </p:nvGrpSpPr>
        <p:grpSpPr>
          <a:xfrm>
            <a:off x="5834553" y="2173529"/>
            <a:ext cx="4097753" cy="960794"/>
            <a:chOff x="5723676" y="1557118"/>
            <a:chExt cx="4097753" cy="960794"/>
          </a:xfrm>
        </p:grpSpPr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46854F8E-F79E-4624-AE6D-78D12C980A15}"/>
                </a:ext>
              </a:extLst>
            </p:cNvPr>
            <p:cNvSpPr/>
            <p:nvPr/>
          </p:nvSpPr>
          <p:spPr>
            <a:xfrm>
              <a:off x="6727900" y="1705883"/>
              <a:ext cx="3093529" cy="590086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Rafael Garzón</a:t>
              </a:r>
            </a:p>
            <a:p>
              <a:pPr algn="ctr"/>
              <a:r>
                <a:rPr lang="es-CO" sz="1400" dirty="0"/>
                <a:t>rafael.garzon@icbf.gov.co</a:t>
              </a: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2F2B136D-B27E-452F-B05E-49F04E5F8371}"/>
                </a:ext>
              </a:extLst>
            </p:cNvPr>
            <p:cNvSpPr/>
            <p:nvPr/>
          </p:nvSpPr>
          <p:spPr>
            <a:xfrm>
              <a:off x="5723676" y="1557118"/>
              <a:ext cx="1234440" cy="960794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Centro</a:t>
              </a:r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9F2C8068-808A-4CC3-95C0-1F45F3B09130}"/>
              </a:ext>
            </a:extLst>
          </p:cNvPr>
          <p:cNvGrpSpPr/>
          <p:nvPr/>
        </p:nvGrpSpPr>
        <p:grpSpPr>
          <a:xfrm>
            <a:off x="6716309" y="2970424"/>
            <a:ext cx="4097753" cy="960794"/>
            <a:chOff x="5723676" y="1557118"/>
            <a:chExt cx="4097753" cy="960794"/>
          </a:xfrm>
        </p:grpSpPr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EEB178C4-E478-4951-B71C-CB71C4A296CF}"/>
                </a:ext>
              </a:extLst>
            </p:cNvPr>
            <p:cNvSpPr/>
            <p:nvPr/>
          </p:nvSpPr>
          <p:spPr>
            <a:xfrm>
              <a:off x="6727900" y="1707342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Jaime Silva</a:t>
              </a:r>
            </a:p>
            <a:p>
              <a:pPr algn="ctr"/>
              <a:r>
                <a:rPr lang="es-CO" sz="1400" dirty="0"/>
                <a:t>jaime.silva@icbf.gov.co</a:t>
              </a:r>
            </a:p>
          </p:txBody>
        </p:sp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D1EE3F34-F772-4B3E-9AA6-A7BC931F1A4D}"/>
                </a:ext>
              </a:extLst>
            </p:cNvPr>
            <p:cNvSpPr/>
            <p:nvPr/>
          </p:nvSpPr>
          <p:spPr>
            <a:xfrm>
              <a:off x="5723676" y="1557118"/>
              <a:ext cx="1234440" cy="960794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Norte</a:t>
              </a:r>
            </a:p>
          </p:txBody>
        </p:sp>
      </p:grpSp>
      <p:grpSp>
        <p:nvGrpSpPr>
          <p:cNvPr id="94" name="Grupo 93">
            <a:extLst>
              <a:ext uri="{FF2B5EF4-FFF2-40B4-BE49-F238E27FC236}">
                <a16:creationId xmlns:a16="http://schemas.microsoft.com/office/drawing/2014/main" id="{7F89BFE3-12A7-4DAD-864C-17E963E39DF9}"/>
              </a:ext>
            </a:extLst>
          </p:cNvPr>
          <p:cNvGrpSpPr/>
          <p:nvPr/>
        </p:nvGrpSpPr>
        <p:grpSpPr>
          <a:xfrm>
            <a:off x="5535171" y="3831605"/>
            <a:ext cx="4162725" cy="960794"/>
            <a:chOff x="5360796" y="1527282"/>
            <a:chExt cx="4162725" cy="960794"/>
          </a:xfrm>
        </p:grpSpPr>
        <p:sp>
          <p:nvSpPr>
            <p:cNvPr id="95" name="Rectángulo: esquinas redondeadas 94">
              <a:extLst>
                <a:ext uri="{FF2B5EF4-FFF2-40B4-BE49-F238E27FC236}">
                  <a16:creationId xmlns:a16="http://schemas.microsoft.com/office/drawing/2014/main" id="{4D9D1200-9F6F-41CA-867C-794A01B6A189}"/>
                </a:ext>
              </a:extLst>
            </p:cNvPr>
            <p:cNvSpPr/>
            <p:nvPr/>
          </p:nvSpPr>
          <p:spPr>
            <a:xfrm>
              <a:off x="6288678" y="1670278"/>
              <a:ext cx="3234843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Felipe Rodríguez</a:t>
              </a:r>
            </a:p>
            <a:p>
              <a:pPr algn="ctr"/>
              <a:r>
                <a:rPr lang="es-CO" sz="1400" dirty="0"/>
                <a:t>nelson.rodriguez@icbf.gov.co</a:t>
              </a:r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2D6BE1FB-F304-4E4D-BE3D-9C78EDB1569B}"/>
                </a:ext>
              </a:extLst>
            </p:cNvPr>
            <p:cNvSpPr/>
            <p:nvPr/>
          </p:nvSpPr>
          <p:spPr>
            <a:xfrm>
              <a:off x="5360796" y="1527282"/>
              <a:ext cx="1419455" cy="960794"/>
            </a:xfrm>
            <a:prstGeom prst="ellipse">
              <a:avLst/>
            </a:prstGeom>
            <a:solidFill>
              <a:srgbClr val="72A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Oriente-Amazonía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BAC861E7-6DCE-44B0-AE5D-01B54CD65C4D}"/>
              </a:ext>
            </a:extLst>
          </p:cNvPr>
          <p:cNvGrpSpPr/>
          <p:nvPr/>
        </p:nvGrpSpPr>
        <p:grpSpPr>
          <a:xfrm>
            <a:off x="144553" y="268998"/>
            <a:ext cx="5390618" cy="6492588"/>
            <a:chOff x="144553" y="268998"/>
            <a:chExt cx="5390618" cy="6492588"/>
          </a:xfrm>
        </p:grpSpPr>
        <p:sp>
          <p:nvSpPr>
            <p:cNvPr id="50" name="Freeform 2">
              <a:extLst>
                <a:ext uri="{FF2B5EF4-FFF2-40B4-BE49-F238E27FC236}">
                  <a16:creationId xmlns:a16="http://schemas.microsoft.com/office/drawing/2014/main" id="{5B30146B-A0AA-4CF0-B2C0-F5B1B9FAE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30" y="1737503"/>
              <a:ext cx="1384699" cy="1348003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Antioquia</a:t>
              </a: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4">
              <a:extLst>
                <a:ext uri="{FF2B5EF4-FFF2-40B4-BE49-F238E27FC236}">
                  <a16:creationId xmlns:a16="http://schemas.microsoft.com/office/drawing/2014/main" id="{C59F8CF3-FA78-48BB-99E4-862AAE551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896" y="2926446"/>
              <a:ext cx="755716" cy="878854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Bogotá y </a:t>
              </a: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Cundinamarca</a:t>
              </a: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8C104CAD-B8B2-4562-B7C9-706A11185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649" y="2364108"/>
              <a:ext cx="1253271" cy="433803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Arauca</a:t>
              </a:r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F273B5D-D270-42F1-B58C-BE47597E7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9993" y="3524130"/>
              <a:ext cx="1735178" cy="1148775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Guainía</a:t>
              </a: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8CC87956-E443-4083-94C3-502BE7338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821" y="2662949"/>
              <a:ext cx="1506741" cy="1454044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Vichada</a:t>
              </a: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E49A4F77-B20A-4419-B316-727692F4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5700" y="268998"/>
              <a:ext cx="1029528" cy="819407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La Guajira</a:t>
              </a: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2ED8D61C-00FB-45E3-B0A0-441687B0F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330" y="911670"/>
              <a:ext cx="544492" cy="1259637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Cesar</a:t>
              </a: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CFEA5776-FF3C-4641-9A41-EE54F6F05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159" y="992004"/>
              <a:ext cx="771363" cy="1457258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</a:t>
              </a: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Bolívar</a:t>
              </a: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431E2325-203B-41B2-9CD6-C7D2C542C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9572" y="1233006"/>
              <a:ext cx="506941" cy="718187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Sucre</a:t>
              </a: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F791C407-C136-4306-8066-E15943E72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282" y="2952153"/>
              <a:ext cx="535104" cy="39203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Caldas</a:t>
              </a: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E11C856-03D1-455C-8E84-FC0D23FA6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81" y="1849970"/>
              <a:ext cx="818303" cy="1855715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/>
              <a:r>
                <a:rPr lang="es-CO" sz="900" kern="0" dirty="0">
                  <a:solidFill>
                    <a:prstClr val="black"/>
                  </a:solidFill>
                </a:rPr>
                <a:t>Chocó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3014D44E-8C03-4741-8351-B1A885F84F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289" y="1981717"/>
              <a:ext cx="863678" cy="976861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Santander</a:t>
              </a: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36CD2625-A9C5-4FEC-97A8-3BB0860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5489" y="3283128"/>
              <a:ext cx="777623" cy="806552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Valle</a:t>
              </a: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958BA6F-175C-4136-B6D5-1795A9808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997" y="2402667"/>
              <a:ext cx="1120277" cy="976861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         Boyacá</a:t>
              </a:r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9A138290-207A-45B5-B990-BD0163238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3660" y="2675803"/>
              <a:ext cx="1364360" cy="854753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Casanare</a:t>
              </a:r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60081744-477E-4386-B339-F005DF46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938" y="3742638"/>
              <a:ext cx="869935" cy="93990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Huila</a:t>
              </a: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CC93A8C7-1F83-4D48-BB22-63F65BA86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27" y="4235888"/>
              <a:ext cx="930956" cy="912594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Nariño</a:t>
              </a: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BA1D385F-99D0-4584-A8CF-ED83E5AB3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183" y="4727532"/>
              <a:ext cx="1381570" cy="748712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Putumayo</a:t>
              </a: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9D7AD90-2D85-4BC0-8815-DEBE5C7CF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274" y="4104140"/>
              <a:ext cx="2091915" cy="1396203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      Casanare</a:t>
              </a: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3041A7D-F29F-4E92-A4ED-9095B03F1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905" y="4052727"/>
              <a:ext cx="1525519" cy="915807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Vaupés</a:t>
              </a: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3428CDE2-E405-4A23-984B-22FF53CA9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956" y="4370850"/>
              <a:ext cx="1218849" cy="1277310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Guaviare</a:t>
              </a:r>
            </a:p>
          </p:txBody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2F2B746D-A541-4A61-8481-D22AB5AA6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7" y="873109"/>
              <a:ext cx="228437" cy="29241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A71580F6-8BFC-4F1A-9B14-BE51212AD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3112" y="741361"/>
              <a:ext cx="569527" cy="917413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 Magdalena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B9D42E27-7480-4638-88B0-498951279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49" y="3967573"/>
              <a:ext cx="915310" cy="928661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Cauca</a:t>
              </a:r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EAAF5C2D-0D57-4574-8647-819F225E8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804" y="1515781"/>
              <a:ext cx="666534" cy="96079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</a:t>
              </a:r>
              <a:r>
                <a:rPr lang="es-CO" sz="900" kern="0" dirty="0" err="1">
                  <a:solidFill>
                    <a:prstClr val="black"/>
                  </a:solidFill>
                </a:rPr>
                <a:t>Nte</a:t>
              </a:r>
              <a:r>
                <a:rPr lang="es-CO" sz="900" kern="0" dirty="0">
                  <a:solidFill>
                    <a:prstClr val="black"/>
                  </a:solidFill>
                </a:rPr>
                <a:t>. </a:t>
              </a: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Santander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7F601EE-806C-485B-9AA6-3555D9D75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7056" y="3133604"/>
              <a:ext cx="655581" cy="95918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Tolima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E843AF5-5168-49CE-98CB-E78F4831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395" y="3077484"/>
              <a:ext cx="413063" cy="35347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Risaralda</a:t>
              </a: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5AC8823-2D0A-43F0-85DF-5BDB01DAF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767" y="3250994"/>
              <a:ext cx="1625654" cy="1373710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Meta</a:t>
              </a:r>
            </a:p>
          </p:txBody>
        </p:sp>
        <p:sp>
          <p:nvSpPr>
            <p:cNvPr id="79" name="Freeform 1">
              <a:extLst>
                <a:ext uri="{FF2B5EF4-FFF2-40B4-BE49-F238E27FC236}">
                  <a16:creationId xmlns:a16="http://schemas.microsoft.com/office/drawing/2014/main" id="{38612CD5-6DD0-44F9-A15C-7497C4417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90" y="1509355"/>
              <a:ext cx="736941" cy="829046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/>
                <a:t>Córdoba</a:t>
              </a: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3DB7129A-57B6-4C89-ACCC-881D37CD6201}"/>
                </a:ext>
              </a:extLst>
            </p:cNvPr>
            <p:cNvSpPr txBox="1"/>
            <p:nvPr/>
          </p:nvSpPr>
          <p:spPr>
            <a:xfrm>
              <a:off x="1425177" y="817141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Atlántico</a:t>
              </a:r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4F5DDAA2-822E-4F7A-99F8-6D0698922920}"/>
                </a:ext>
              </a:extLst>
            </p:cNvPr>
            <p:cNvSpPr/>
            <p:nvPr/>
          </p:nvSpPr>
          <p:spPr>
            <a:xfrm>
              <a:off x="246089" y="482768"/>
              <a:ext cx="1009916" cy="1233367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900"/>
            </a:p>
          </p:txBody>
        </p:sp>
        <p:pic>
          <p:nvPicPr>
            <p:cNvPr id="98" name="Imagen 97" descr="Imagen que contiene silueta&#10;&#10;Descripción generada automáticamente">
              <a:extLst>
                <a:ext uri="{FF2B5EF4-FFF2-40B4-BE49-F238E27FC236}">
                  <a16:creationId xmlns:a16="http://schemas.microsoft.com/office/drawing/2014/main" id="{6D8CC13A-9F5B-4B7E-A3B4-4A8885CA0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553" y="437652"/>
              <a:ext cx="1212988" cy="1348004"/>
            </a:xfrm>
            <a:prstGeom prst="rect">
              <a:avLst/>
            </a:prstGeom>
          </p:spPr>
        </p:pic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3B74A408-37D7-40A4-AC77-2F1348A2C8A3}"/>
                </a:ext>
              </a:extLst>
            </p:cNvPr>
            <p:cNvSpPr txBox="1"/>
            <p:nvPr/>
          </p:nvSpPr>
          <p:spPr>
            <a:xfrm>
              <a:off x="188851" y="35810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San Andrés y </a:t>
              </a:r>
            </a:p>
            <a:p>
              <a:r>
                <a:rPr lang="es-CO" sz="900" kern="0" dirty="0">
                  <a:solidFill>
                    <a:prstClr val="black"/>
                  </a:solidFill>
                </a:rPr>
                <a:t>Providencia</a:t>
              </a:r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85A706E9-01B5-4B1F-8036-47567AC96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7401" y="5161333"/>
              <a:ext cx="2079396" cy="1600253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Amazonas</a:t>
              </a:r>
            </a:p>
          </p:txBody>
        </p:sp>
        <p:sp>
          <p:nvSpPr>
            <p:cNvPr id="51" name="Freeform 3">
              <a:extLst>
                <a:ext uri="{FF2B5EF4-FFF2-40B4-BE49-F238E27FC236}">
                  <a16:creationId xmlns:a16="http://schemas.microsoft.com/office/drawing/2014/main" id="{4BF2E049-670B-4586-BE0F-D75A0CEBD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055" y="3389169"/>
              <a:ext cx="212791" cy="263495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700" kern="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C2AF8ED0-15D6-456D-B2A1-95414F85B7F0}"/>
              </a:ext>
            </a:extLst>
          </p:cNvPr>
          <p:cNvGrpSpPr/>
          <p:nvPr/>
        </p:nvGrpSpPr>
        <p:grpSpPr>
          <a:xfrm>
            <a:off x="6588114" y="4751164"/>
            <a:ext cx="4225948" cy="960794"/>
            <a:chOff x="5254577" y="1471758"/>
            <a:chExt cx="4225948" cy="960794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9D22B490-ECDC-4A2C-8A92-3D6F97B616BE}"/>
                </a:ext>
              </a:extLst>
            </p:cNvPr>
            <p:cNvSpPr/>
            <p:nvPr/>
          </p:nvSpPr>
          <p:spPr>
            <a:xfrm>
              <a:off x="6386996" y="1625196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Paula Ospina</a:t>
              </a:r>
            </a:p>
            <a:p>
              <a:pPr algn="ctr"/>
              <a:r>
                <a:rPr lang="es-CO" sz="1400" dirty="0"/>
                <a:t>paula.ospina@icbf.gov.co</a:t>
              </a: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0E3EB44F-19F6-4E8D-98B8-9F139031C76F}"/>
                </a:ext>
              </a:extLst>
            </p:cNvPr>
            <p:cNvSpPr/>
            <p:nvPr/>
          </p:nvSpPr>
          <p:spPr>
            <a:xfrm>
              <a:off x="5254577" y="1471758"/>
              <a:ext cx="1419455" cy="960794"/>
            </a:xfrm>
            <a:prstGeom prst="ellipse">
              <a:avLst/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Pacífico Occidente</a:t>
              </a:r>
            </a:p>
          </p:txBody>
        </p:sp>
      </p:grpSp>
      <p:sp>
        <p:nvSpPr>
          <p:cNvPr id="106" name="Rectángulo: esquinas redondeadas 105">
            <a:extLst>
              <a:ext uri="{FF2B5EF4-FFF2-40B4-BE49-F238E27FC236}">
                <a16:creationId xmlns:a16="http://schemas.microsoft.com/office/drawing/2014/main" id="{F311DAD0-3097-431E-8B71-73D6EADC015B}"/>
              </a:ext>
            </a:extLst>
          </p:cNvPr>
          <p:cNvSpPr/>
          <p:nvPr/>
        </p:nvSpPr>
        <p:spPr>
          <a:xfrm>
            <a:off x="5834553" y="1416478"/>
            <a:ext cx="4097753" cy="653918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/>
              <a:t>Manuel Colorado</a:t>
            </a:r>
          </a:p>
          <a:p>
            <a:pPr algn="ctr"/>
            <a:r>
              <a:rPr lang="es-CO" sz="1600" dirty="0"/>
              <a:t>nelson.rodriguez@icbf.gov.co</a:t>
            </a:r>
          </a:p>
        </p:txBody>
      </p: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799C732-C82A-4B3A-B386-1B4F85F669D2}"/>
              </a:ext>
            </a:extLst>
          </p:cNvPr>
          <p:cNvGrpSpPr/>
          <p:nvPr/>
        </p:nvGrpSpPr>
        <p:grpSpPr>
          <a:xfrm>
            <a:off x="4923584" y="5674066"/>
            <a:ext cx="4743561" cy="960794"/>
            <a:chOff x="4793909" y="1471758"/>
            <a:chExt cx="4535341" cy="960794"/>
          </a:xfrm>
        </p:grpSpPr>
        <p:sp>
          <p:nvSpPr>
            <p:cNvPr id="108" name="Rectángulo: esquinas redondeadas 107">
              <a:extLst>
                <a:ext uri="{FF2B5EF4-FFF2-40B4-BE49-F238E27FC236}">
                  <a16:creationId xmlns:a16="http://schemas.microsoft.com/office/drawing/2014/main" id="{C363A665-7956-4F0A-BAEB-78B494F926A8}"/>
                </a:ext>
              </a:extLst>
            </p:cNvPr>
            <p:cNvSpPr/>
            <p:nvPr/>
          </p:nvSpPr>
          <p:spPr>
            <a:xfrm>
              <a:off x="6235721" y="1625196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Carlos Madrid</a:t>
              </a:r>
            </a:p>
            <a:p>
              <a:pPr algn="ctr"/>
              <a:r>
                <a:rPr lang="es-CO" sz="1400" dirty="0"/>
                <a:t>carlos.madrid@icbf.gov.co</a:t>
              </a:r>
            </a:p>
          </p:txBody>
        </p: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80508E33-E475-4872-A9EC-FB7C4128C646}"/>
                </a:ext>
              </a:extLst>
            </p:cNvPr>
            <p:cNvSpPr/>
            <p:nvPr/>
          </p:nvSpPr>
          <p:spPr>
            <a:xfrm>
              <a:off x="4793909" y="1471758"/>
              <a:ext cx="1880124" cy="960794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Transversal infraestructuras</a:t>
              </a:r>
            </a:p>
          </p:txBody>
        </p:sp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655DDEEE-BACF-4299-A1C2-DFB91059FD43}"/>
              </a:ext>
            </a:extLst>
          </p:cNvPr>
          <p:cNvSpPr txBox="1"/>
          <p:nvPr/>
        </p:nvSpPr>
        <p:spPr>
          <a:xfrm>
            <a:off x="1460139" y="3400673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kern="0" dirty="0">
                <a:solidFill>
                  <a:prstClr val="black"/>
                </a:solidFill>
              </a:rPr>
              <a:t>Quindío</a:t>
            </a:r>
            <a:endParaRPr lang="es-CO" sz="700" dirty="0"/>
          </a:p>
        </p:txBody>
      </p: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D7F0A62-A927-45FD-9C75-A602E882211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6774c0aa-6979-4448-b1aa-fea17ac8e0a2"/>
    <ds:schemaRef ds:uri="http://schemas.microsoft.com/office/2006/metadata/properties"/>
    <ds:schemaRef ds:uri="http://purl.org/dc/terms/"/>
    <ds:schemaRef ds:uri="http://schemas.openxmlformats.org/package/2006/metadata/core-properties"/>
    <ds:schemaRef ds:uri="3057e472-ac9c-43ce-a6ab-868978ff879e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8208</TotalTime>
  <Words>839</Words>
  <Application>Microsoft Office PowerPoint</Application>
  <PresentationFormat>Panorámica</PresentationFormat>
  <Paragraphs>223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7" baseType="lpstr">
      <vt:lpstr>Arial</vt:lpstr>
      <vt:lpstr>Arial Rounded MT Bold</vt:lpstr>
      <vt:lpstr>Athelas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Paula  Andrea Ospina Patino</cp:lastModifiedBy>
  <cp:revision>416</cp:revision>
  <dcterms:created xsi:type="dcterms:W3CDTF">2018-08-24T05:26:58Z</dcterms:created>
  <dcterms:modified xsi:type="dcterms:W3CDTF">2019-02-22T21:30:28Z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